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5" r:id="rId6"/>
    <p:sldId id="261" r:id="rId7"/>
    <p:sldId id="262" r:id="rId8"/>
    <p:sldId id="263" r:id="rId9"/>
    <p:sldId id="264" r:id="rId10"/>
    <p:sldId id="259"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33"/>
    <p:restoredTop sz="94605"/>
  </p:normalViewPr>
  <p:slideViewPr>
    <p:cSldViewPr snapToGrid="0">
      <p:cViewPr varScale="1">
        <p:scale>
          <a:sx n="77" d="100"/>
          <a:sy n="77" d="100"/>
        </p:scale>
        <p:origin x="192"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8495B6-CF1F-E32B-CB89-16B5AFAD2B7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D3B277C-511D-1F24-2D17-86D98E3607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12093EA-E42A-CC0D-E56D-F44F06493AAB}"/>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10BA8072-5BB5-4127-8784-C9B6D1C1ACF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E829B0-2AE9-C1E7-A9A2-31EF6AA21696}"/>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216940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29546F-1686-00B8-765D-EABEE0CF582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1123A9A-1FB3-D37F-F8D6-AC061DD16BE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6F04C48-CAED-3C81-60B2-5DFD8CDC99FD}"/>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9E811298-5153-1981-D2D3-4E5C3A9D74D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FC6963F-1065-9CBE-13AD-D38D92CBCAE6}"/>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4068308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10FF0DA-7191-68FF-DAEB-1D4E5C95764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AC0F947-7322-5CF1-E471-7439D90E197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BDF2BA0-942D-DC6D-FF6E-B58548558BAA}"/>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C693CD43-E6FD-8F50-BC3D-E30BFCE702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E14421B-9C61-6B0E-067B-C88947C04184}"/>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3588464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20969F-967B-B689-0501-5FA4E862FE5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D6CE381-140C-FEFE-D8DA-616D00ADF70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003A9E-E32A-74B9-E176-11A72A4F23A5}"/>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333FAECD-8745-3886-460D-5B3C5A85EB1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7B223DB-0826-6DA1-34C8-F3C4C2E32683}"/>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276240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8C6D7D-078E-B883-5750-2B7666FA31E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3775B64-D76A-3A6F-17C3-763390F85B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6B7AFA0-7A2B-9C07-6DDB-C18DF5CD1626}"/>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6CAFA9A2-1E87-71B6-6587-284FA720174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AA131E-C784-2F2D-3434-EB8F60BC33D0}"/>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3790677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5188CD-0449-1B64-6695-9341C6CB6CF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C1AE4A3-ED93-08D2-A341-DBCB2F7A82E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F83814D-E2BC-E6E6-62EC-F9DB843EF98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9CB655D-4AD7-FA58-57AB-979DF1448BEA}"/>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6" name="Alt Bilgi Yer Tutucusu 5">
            <a:extLst>
              <a:ext uri="{FF2B5EF4-FFF2-40B4-BE49-F238E27FC236}">
                <a16:creationId xmlns:a16="http://schemas.microsoft.com/office/drawing/2014/main" id="{A225B510-6241-4CA4-A8BD-42D239CD6E1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26569F5-8950-3EF6-B277-EEF5E28E648D}"/>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220601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7A076F-49A6-7B5B-AAD9-5853B61586F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9A98BB4-3DE5-DA8D-1851-9200182AAC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59DDA5F-948E-1BD0-4619-6A64944BE4C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2D4F5CA0-4944-A447-6E22-5F53EB81F0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A9CDADD-16E0-BBA1-0E12-0D53E42DFDB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AA1A2F1-D87E-53A6-25D5-3E518A116BF2}"/>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8" name="Alt Bilgi Yer Tutucusu 7">
            <a:extLst>
              <a:ext uri="{FF2B5EF4-FFF2-40B4-BE49-F238E27FC236}">
                <a16:creationId xmlns:a16="http://schemas.microsoft.com/office/drawing/2014/main" id="{F9BF5E0A-27DB-45D2-2E9F-3732337373F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DDCB384-D2F0-9902-9D32-703E3EBFCF1E}"/>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9697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F5DA70-3808-8A4A-DA28-CA2D38D551F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BB3760F-83E9-E033-D833-C20CA90EFC76}"/>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4" name="Alt Bilgi Yer Tutucusu 3">
            <a:extLst>
              <a:ext uri="{FF2B5EF4-FFF2-40B4-BE49-F238E27FC236}">
                <a16:creationId xmlns:a16="http://schemas.microsoft.com/office/drawing/2014/main" id="{EE018572-03A1-74FD-B540-8076E8E88FE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5B8E810-EC6A-8BA9-2098-6CD84A0134CE}"/>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395587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576C1A6-EDDC-69E7-90D5-7927691A776F}"/>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3" name="Alt Bilgi Yer Tutucusu 2">
            <a:extLst>
              <a:ext uri="{FF2B5EF4-FFF2-40B4-BE49-F238E27FC236}">
                <a16:creationId xmlns:a16="http://schemas.microsoft.com/office/drawing/2014/main" id="{8B93E929-3435-48E3-AB43-74A0CED288A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0769B3B6-BADC-7C17-1495-42492A3F7C6D}"/>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42752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CE9765-3949-CD8B-FD52-65ECCAC06E0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155C98C-5B0C-DEA2-EFA0-96C506BFBD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E4AE45C-2360-6B43-4125-7D80122D3B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A3D76E1-ABC9-8DA6-BD4F-A7FC07E50490}"/>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6" name="Alt Bilgi Yer Tutucusu 5">
            <a:extLst>
              <a:ext uri="{FF2B5EF4-FFF2-40B4-BE49-F238E27FC236}">
                <a16:creationId xmlns:a16="http://schemas.microsoft.com/office/drawing/2014/main" id="{E57265F7-81D0-C620-D922-B23B2BCEDE2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9BDCE2F-C5D4-4798-34F7-C5940F5F77B6}"/>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1106111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E0B9EA-F97C-48DA-0429-EBDE90FCE2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7246915-2157-3914-6A81-F1AEA8DDE9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AEEEAEB-9B23-7BCF-FECF-3B7C3E32F7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9A70D41-798D-7E2B-A7AE-4525B34E29D1}"/>
              </a:ext>
            </a:extLst>
          </p:cNvPr>
          <p:cNvSpPr>
            <a:spLocks noGrp="1"/>
          </p:cNvSpPr>
          <p:nvPr>
            <p:ph type="dt" sz="half" idx="10"/>
          </p:nvPr>
        </p:nvSpPr>
        <p:spPr/>
        <p:txBody>
          <a:bodyPr/>
          <a:lstStyle/>
          <a:p>
            <a:fld id="{66C90389-C9AC-D044-9897-4A76C8A08A1E}" type="datetimeFigureOut">
              <a:rPr lang="tr-TR" smtClean="0"/>
              <a:t>17.01.2024</a:t>
            </a:fld>
            <a:endParaRPr lang="tr-TR"/>
          </a:p>
        </p:txBody>
      </p:sp>
      <p:sp>
        <p:nvSpPr>
          <p:cNvPr id="6" name="Alt Bilgi Yer Tutucusu 5">
            <a:extLst>
              <a:ext uri="{FF2B5EF4-FFF2-40B4-BE49-F238E27FC236}">
                <a16:creationId xmlns:a16="http://schemas.microsoft.com/office/drawing/2014/main" id="{B923D0E2-4912-62C5-DCA7-86E330E6EFB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AC08984-D402-0389-C790-40506CB46403}"/>
              </a:ext>
            </a:extLst>
          </p:cNvPr>
          <p:cNvSpPr>
            <a:spLocks noGrp="1"/>
          </p:cNvSpPr>
          <p:nvPr>
            <p:ph type="sldNum" sz="quarter" idx="12"/>
          </p:nvPr>
        </p:nvSpPr>
        <p:spPr/>
        <p:txBody>
          <a:bodyPr/>
          <a:lstStyle/>
          <a:p>
            <a:fld id="{69554EBE-6A82-C24C-A5B8-B501E19EC1A5}" type="slidenum">
              <a:rPr lang="tr-TR" smtClean="0"/>
              <a:t>‹#›</a:t>
            </a:fld>
            <a:endParaRPr lang="tr-TR"/>
          </a:p>
        </p:txBody>
      </p:sp>
    </p:spTree>
    <p:extLst>
      <p:ext uri="{BB962C8B-B14F-4D97-AF65-F5344CB8AC3E}">
        <p14:creationId xmlns:p14="http://schemas.microsoft.com/office/powerpoint/2010/main" val="21634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AF38BF0-CE8B-745E-97F1-C2818EBBB4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B2BECC7-B0AB-8569-D2A0-0BDCF6E566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1FD2B03-EBEC-624E-4B4D-4FD36B8DCF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90389-C9AC-D044-9897-4A76C8A08A1E}" type="datetimeFigureOut">
              <a:rPr lang="tr-TR" smtClean="0"/>
              <a:t>17.01.2024</a:t>
            </a:fld>
            <a:endParaRPr lang="tr-TR"/>
          </a:p>
        </p:txBody>
      </p:sp>
      <p:sp>
        <p:nvSpPr>
          <p:cNvPr id="5" name="Alt Bilgi Yer Tutucusu 4">
            <a:extLst>
              <a:ext uri="{FF2B5EF4-FFF2-40B4-BE49-F238E27FC236}">
                <a16:creationId xmlns:a16="http://schemas.microsoft.com/office/drawing/2014/main" id="{10F97494-1A0C-2528-6CFD-ED29CED283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4388ED5-F88C-A396-D8CD-30D8596881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4EBE-6A82-C24C-A5B8-B501E19EC1A5}" type="slidenum">
              <a:rPr lang="tr-TR" smtClean="0"/>
              <a:t>‹#›</a:t>
            </a:fld>
            <a:endParaRPr lang="tr-TR"/>
          </a:p>
        </p:txBody>
      </p:sp>
    </p:spTree>
    <p:extLst>
      <p:ext uri="{BB962C8B-B14F-4D97-AF65-F5344CB8AC3E}">
        <p14:creationId xmlns:p14="http://schemas.microsoft.com/office/powerpoint/2010/main" val="2977029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83F034-DA37-FC85-B3B1-A25EB8404238}"/>
              </a:ext>
            </a:extLst>
          </p:cNvPr>
          <p:cNvSpPr>
            <a:spLocks noGrp="1"/>
          </p:cNvSpPr>
          <p:nvPr>
            <p:ph type="ctrTitle"/>
          </p:nvPr>
        </p:nvSpPr>
        <p:spPr/>
        <p:txBody>
          <a:bodyPr>
            <a:noAutofit/>
          </a:bodyPr>
          <a:lstStyle/>
          <a:p>
            <a:r>
              <a:rPr lang="tr-TR" sz="4000" dirty="0"/>
              <a:t>DOKUZ EYLÜL ÜNİVERSİTESİ ÇOCUK EĞİTİMİ UYGULAMA VE ARAŞTIRMA MERKEZİ</a:t>
            </a:r>
            <a:br>
              <a:rPr lang="tr-TR" sz="4000" dirty="0"/>
            </a:br>
            <a:r>
              <a:rPr lang="tr-TR" sz="4000" dirty="0"/>
              <a:t>(DEÇEM) </a:t>
            </a:r>
          </a:p>
        </p:txBody>
      </p:sp>
      <p:sp>
        <p:nvSpPr>
          <p:cNvPr id="3" name="Alt Başlık 2">
            <a:extLst>
              <a:ext uri="{FF2B5EF4-FFF2-40B4-BE49-F238E27FC236}">
                <a16:creationId xmlns:a16="http://schemas.microsoft.com/office/drawing/2014/main" id="{7D5229A7-00EE-FE1D-7A5F-4481E70B1D4F}"/>
              </a:ext>
            </a:extLst>
          </p:cNvPr>
          <p:cNvSpPr>
            <a:spLocks noGrp="1"/>
          </p:cNvSpPr>
          <p:nvPr>
            <p:ph type="subTitle" idx="1"/>
          </p:nvPr>
        </p:nvSpPr>
        <p:spPr/>
        <p:txBody>
          <a:bodyPr/>
          <a:lstStyle/>
          <a:p>
            <a:r>
              <a:rPr lang="tr-TR" dirty="0"/>
              <a:t>Hepimiz Çocuktuk Projesi</a:t>
            </a:r>
          </a:p>
        </p:txBody>
      </p:sp>
    </p:spTree>
    <p:extLst>
      <p:ext uri="{BB962C8B-B14F-4D97-AF65-F5344CB8AC3E}">
        <p14:creationId xmlns:p14="http://schemas.microsoft.com/office/powerpoint/2010/main" val="3124774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8960D6-0764-91DB-A50C-8BFCC014779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8C98B29-A44D-0445-0763-55213534C60A}"/>
              </a:ext>
            </a:extLst>
          </p:cNvPr>
          <p:cNvSpPr>
            <a:spLocks noGrp="1"/>
          </p:cNvSpPr>
          <p:nvPr>
            <p:ph idx="1"/>
          </p:nvPr>
        </p:nvSpPr>
        <p:spPr/>
        <p:txBody>
          <a:bodyPr>
            <a:normAutofit/>
          </a:bodyPr>
          <a:lstStyle/>
          <a:p>
            <a:r>
              <a:rPr lang="tr-TR" sz="2400" b="0" i="0" u="none" strike="noStrike" dirty="0">
                <a:solidFill>
                  <a:srgbClr val="000000"/>
                </a:solidFill>
                <a:effectLst/>
                <a:latin typeface="Times New Roman" panose="02020603050405020304" pitchFamily="18" charset="0"/>
              </a:rPr>
              <a:t>Dokuz Eylül Üniversitesi Buca Eğitim Fakültesi, Güzel Sanatlar Fakültesi, Fen Fakültesi başta olmak üzere üniversitenin ilgili tüm fakülte ve birimlerini kapsayan; Adıyaman 7. Çadır Kent bölgesinde ve Adıyaman Konteynır Kent No:1'de 5 gün aralıklarla, toplam 6 ay boyunca devamlılığı sağlayacak şekilde; çeşitli fakültelerden öğretim elemanlarının ve öğrencilerinin, bölgede ikamet eden 5-17 yaş aralığındaki çocuklar için yürüteceği atölyeler üniversitemiz akademisyenleri ve ilgili bölüm öğrencilerimiz tarafınca tasarlanması ve belirtilen afet bölgesindeki çocuklar ile uygulanması; yapılan atölyeler bağlamında, afet sonrasında çocuklarda ortaya çıkan duygusal, sosyal ve ruhsal değişikliklerin ve farklılaşmaların gözlemlenmesi ve yapılacak olan gözlemler doğrultusunda çocukların yeni kazanımlar elde etmeleri ve kaybettikleri becerileri yeniden kazanmaları için çalışmalar ortaya koymak planlanmaktadır.</a:t>
            </a:r>
            <a:endParaRPr lang="tr-TR" sz="2400" b="0" dirty="0">
              <a:effectLst/>
            </a:endParaRPr>
          </a:p>
          <a:p>
            <a:endParaRPr lang="tr-TR" dirty="0"/>
          </a:p>
        </p:txBody>
      </p:sp>
    </p:spTree>
    <p:extLst>
      <p:ext uri="{BB962C8B-B14F-4D97-AF65-F5344CB8AC3E}">
        <p14:creationId xmlns:p14="http://schemas.microsoft.com/office/powerpoint/2010/main" val="1368486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8658BF-496B-369F-D3F4-552BB983524B}"/>
              </a:ext>
            </a:extLst>
          </p:cNvPr>
          <p:cNvSpPr>
            <a:spLocks noGrp="1"/>
          </p:cNvSpPr>
          <p:nvPr>
            <p:ph type="title"/>
          </p:nvPr>
        </p:nvSpPr>
        <p:spPr/>
        <p:txBody>
          <a:bodyPr/>
          <a:lstStyle/>
          <a:p>
            <a:r>
              <a:rPr lang="tr-TR" dirty="0"/>
              <a:t>Sanat Atölyeleri</a:t>
            </a:r>
          </a:p>
        </p:txBody>
      </p:sp>
      <p:sp>
        <p:nvSpPr>
          <p:cNvPr id="3" name="İçerik Yer Tutucusu 2">
            <a:extLst>
              <a:ext uri="{FF2B5EF4-FFF2-40B4-BE49-F238E27FC236}">
                <a16:creationId xmlns:a16="http://schemas.microsoft.com/office/drawing/2014/main" id="{47756CB1-90D2-232E-FA9B-A28D9562EB1B}"/>
              </a:ext>
            </a:extLst>
          </p:cNvPr>
          <p:cNvSpPr>
            <a:spLocks noGrp="1"/>
          </p:cNvSpPr>
          <p:nvPr>
            <p:ph idx="1"/>
          </p:nvPr>
        </p:nvSpPr>
        <p:spPr/>
        <p:txBody>
          <a:bodyPr>
            <a:noAutofit/>
          </a:bodyPr>
          <a:lstStyle/>
          <a:p>
            <a:r>
              <a:rPr lang="tr-TR" dirty="0"/>
              <a:t>﻿Yaşanan afet sonrası çocuklarımızın duygularını ifade edebilmeleri için sanatın iyileştirici özelliğini temel alarak alan uzmanları tarafından hazırlanan ve uygulanan resim, müzik, dans, şiir, drama, masal, seramik ve kil atölyeleriyle çocuklarımızın psikolojik sağlamlığını artırmaya yönelik çalışmalar yaptık.</a:t>
            </a:r>
          </a:p>
        </p:txBody>
      </p:sp>
    </p:spTree>
    <p:extLst>
      <p:ext uri="{BB962C8B-B14F-4D97-AF65-F5344CB8AC3E}">
        <p14:creationId xmlns:p14="http://schemas.microsoft.com/office/powerpoint/2010/main" val="3753682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784D9A-CE07-9414-9F23-20A37424C905}"/>
              </a:ext>
            </a:extLst>
          </p:cNvPr>
          <p:cNvSpPr>
            <a:spLocks noGrp="1"/>
          </p:cNvSpPr>
          <p:nvPr>
            <p:ph type="title"/>
          </p:nvPr>
        </p:nvSpPr>
        <p:spPr/>
        <p:txBody>
          <a:bodyPr/>
          <a:lstStyle/>
          <a:p>
            <a:r>
              <a:rPr lang="tr-TR" dirty="0"/>
              <a:t>BİLİM ATÖLYELERİ</a:t>
            </a:r>
          </a:p>
        </p:txBody>
      </p:sp>
      <p:sp>
        <p:nvSpPr>
          <p:cNvPr id="3" name="İçerik Yer Tutucusu 2">
            <a:extLst>
              <a:ext uri="{FF2B5EF4-FFF2-40B4-BE49-F238E27FC236}">
                <a16:creationId xmlns:a16="http://schemas.microsoft.com/office/drawing/2014/main" id="{3D445894-1270-8ED7-5121-90276E5EFD6C}"/>
              </a:ext>
            </a:extLst>
          </p:cNvPr>
          <p:cNvSpPr>
            <a:spLocks noGrp="1"/>
          </p:cNvSpPr>
          <p:nvPr>
            <p:ph idx="1"/>
          </p:nvPr>
        </p:nvSpPr>
        <p:spPr/>
        <p:txBody>
          <a:bodyPr>
            <a:normAutofit/>
          </a:bodyPr>
          <a:lstStyle/>
          <a:p>
            <a:r>
              <a:rPr lang="tr-TR" sz="4000" dirty="0"/>
              <a:t>Çocuklarımızın akademik becerilerini geliştirmek, sorgulama ve araştırma güdülerini artırmak için bilim atölyeleri düzenledik. </a:t>
            </a:r>
          </a:p>
          <a:p>
            <a:r>
              <a:rPr lang="tr-TR" sz="4000" dirty="0"/>
              <a:t>Matematik, fen, biyoloji, fizik temelli atölyelerimizde disiplinler arası bir yaklaşımla uygulamalar yaptık.</a:t>
            </a:r>
          </a:p>
        </p:txBody>
      </p:sp>
    </p:spTree>
    <p:extLst>
      <p:ext uri="{BB962C8B-B14F-4D97-AF65-F5344CB8AC3E}">
        <p14:creationId xmlns:p14="http://schemas.microsoft.com/office/powerpoint/2010/main" val="2203059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9005FD-0E48-4839-BED0-8CB7B5931FF7}"/>
              </a:ext>
            </a:extLst>
          </p:cNvPr>
          <p:cNvSpPr>
            <a:spLocks noGrp="1"/>
          </p:cNvSpPr>
          <p:nvPr>
            <p:ph type="title"/>
          </p:nvPr>
        </p:nvSpPr>
        <p:spPr/>
        <p:txBody>
          <a:bodyPr/>
          <a:lstStyle/>
          <a:p>
            <a:r>
              <a:rPr lang="tr-TR" dirty="0"/>
              <a:t>OYUN ATÖLYELERİ</a:t>
            </a:r>
          </a:p>
        </p:txBody>
      </p:sp>
      <p:sp>
        <p:nvSpPr>
          <p:cNvPr id="3" name="İçerik Yer Tutucusu 2">
            <a:extLst>
              <a:ext uri="{FF2B5EF4-FFF2-40B4-BE49-F238E27FC236}">
                <a16:creationId xmlns:a16="http://schemas.microsoft.com/office/drawing/2014/main" id="{CADE47BC-C427-E7F2-C2B0-D447FEF4A627}"/>
              </a:ext>
            </a:extLst>
          </p:cNvPr>
          <p:cNvSpPr>
            <a:spLocks noGrp="1"/>
          </p:cNvSpPr>
          <p:nvPr>
            <p:ph idx="1"/>
          </p:nvPr>
        </p:nvSpPr>
        <p:spPr/>
        <p:txBody>
          <a:bodyPr>
            <a:noAutofit/>
          </a:bodyPr>
          <a:lstStyle/>
          <a:p>
            <a:pPr marL="0" indent="0">
              <a:buNone/>
            </a:pPr>
            <a:r>
              <a:rPr lang="tr-TR" dirty="0"/>
              <a:t>Travma yaşayan çocuklar yaşadıkları duyguları oyunla dışa vurmaktadır. Alan uzmanları tarafından tasarlanan oyun atölyeleri psikolojik danışmanlık ve rehberlik bölümü öğrencilerimizin gözetiminde gerçekleştirildi. Gözlem yapan öğrencilerimizin yönlendirmesiyle</a:t>
            </a:r>
          </a:p>
          <a:p>
            <a:pPr marL="0" indent="0">
              <a:buNone/>
            </a:pPr>
            <a:r>
              <a:rPr lang="tr-TR" dirty="0"/>
              <a:t>deprem bölgesinde yaşayan çocuklarımızın ihtiyaçlarına yönelik oyun atölyeleri düzenledik</a:t>
            </a:r>
          </a:p>
        </p:txBody>
      </p:sp>
    </p:spTree>
    <p:extLst>
      <p:ext uri="{BB962C8B-B14F-4D97-AF65-F5344CB8AC3E}">
        <p14:creationId xmlns:p14="http://schemas.microsoft.com/office/powerpoint/2010/main" val="2316574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B3AC2-6AA4-1AC8-8941-2FCAFD47DE7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4E37192-C6C2-6A4A-F863-95B17AFB79D1}"/>
              </a:ext>
            </a:extLst>
          </p:cNvPr>
          <p:cNvSpPr>
            <a:spLocks noGrp="1"/>
          </p:cNvSpPr>
          <p:nvPr>
            <p:ph idx="1"/>
          </p:nvPr>
        </p:nvSpPr>
        <p:spPr/>
        <p:txBody>
          <a:bodyPr>
            <a:noAutofit/>
          </a:bodyPr>
          <a:lstStyle/>
          <a:p>
            <a:pPr marL="0" indent="0">
              <a:buNone/>
            </a:pPr>
            <a:r>
              <a:rPr lang="tr-TR" dirty="0"/>
              <a:t>Çocukların hayal gücünü geliştirirken duygusal ve sosyal becerilerini de geliştirmek için Dokuz Eylül Üniversitesi Buca Eğitim Fakültesi akademik personeli gözetiminde çocuklar üzerinde iyileştirici etki bırakabilecek masal terapisi temelli atölyeler gerçekleştirdik.</a:t>
            </a:r>
          </a:p>
        </p:txBody>
      </p:sp>
    </p:spTree>
    <p:extLst>
      <p:ext uri="{BB962C8B-B14F-4D97-AF65-F5344CB8AC3E}">
        <p14:creationId xmlns:p14="http://schemas.microsoft.com/office/powerpoint/2010/main" val="3068811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86F369-2061-4E1F-7B63-423993DC3F19}"/>
              </a:ext>
            </a:extLst>
          </p:cNvPr>
          <p:cNvSpPr>
            <a:spLocks noGrp="1"/>
          </p:cNvSpPr>
          <p:nvPr>
            <p:ph type="title"/>
          </p:nvPr>
        </p:nvSpPr>
        <p:spPr/>
        <p:txBody>
          <a:bodyPr/>
          <a:lstStyle/>
          <a:p>
            <a:r>
              <a:rPr lang="tr-TR" dirty="0"/>
              <a:t>ANİMASYON/FİLM GÖSTERİMLERİ</a:t>
            </a:r>
          </a:p>
        </p:txBody>
      </p:sp>
      <p:sp>
        <p:nvSpPr>
          <p:cNvPr id="3" name="İçerik Yer Tutucusu 2">
            <a:extLst>
              <a:ext uri="{FF2B5EF4-FFF2-40B4-BE49-F238E27FC236}">
                <a16:creationId xmlns:a16="http://schemas.microsoft.com/office/drawing/2014/main" id="{F8532945-B5C7-D1D2-9D02-B69628520261}"/>
              </a:ext>
            </a:extLst>
          </p:cNvPr>
          <p:cNvSpPr>
            <a:spLocks noGrp="1"/>
          </p:cNvSpPr>
          <p:nvPr>
            <p:ph idx="1"/>
          </p:nvPr>
        </p:nvSpPr>
        <p:spPr/>
        <p:txBody>
          <a:bodyPr>
            <a:noAutofit/>
          </a:bodyPr>
          <a:lstStyle/>
          <a:p>
            <a:pPr marL="0" indent="0">
              <a:buNone/>
            </a:pPr>
            <a:r>
              <a:rPr lang="tr-TR" dirty="0"/>
              <a:t>﻿Güzel Sanatlar Fakültesi Film Tasarımı Bölümü öğretim üyeleri ve öğrencileri tarafından hazırlanan film seçkileriyle depremden etkilenen vatandaşlarımızı film gösterimlerinde bir araya getirdik.</a:t>
            </a:r>
          </a:p>
          <a:p>
            <a:pPr marL="0" indent="0">
              <a:buNone/>
            </a:pPr>
            <a:endParaRPr lang="tr-TR" dirty="0"/>
          </a:p>
          <a:p>
            <a:pPr marL="0" indent="0">
              <a:buNone/>
            </a:pPr>
            <a:r>
              <a:rPr lang="tr-TR" dirty="0"/>
              <a:t>Bu gösterimler, farklı yaş gruplarından insanları bir araya getirerek ortak bir deneyim yaşamalarını sağladı ve birliktelik duygusunu pekiştirdi. </a:t>
            </a:r>
          </a:p>
        </p:txBody>
      </p:sp>
    </p:spTree>
    <p:extLst>
      <p:ext uri="{BB962C8B-B14F-4D97-AF65-F5344CB8AC3E}">
        <p14:creationId xmlns:p14="http://schemas.microsoft.com/office/powerpoint/2010/main" val="417060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4EB48B-494F-9B22-D238-076DA3CBFD53}"/>
              </a:ext>
            </a:extLst>
          </p:cNvPr>
          <p:cNvSpPr>
            <a:spLocks noGrp="1"/>
          </p:cNvSpPr>
          <p:nvPr>
            <p:ph type="title"/>
          </p:nvPr>
        </p:nvSpPr>
        <p:spPr/>
        <p:txBody>
          <a:bodyPr/>
          <a:lstStyle/>
          <a:p>
            <a:r>
              <a:rPr lang="tr-TR" dirty="0"/>
              <a:t>ÇOCUKLAR İÇİN DOĞAL AFET KİTAPÇIKLARI</a:t>
            </a:r>
          </a:p>
        </p:txBody>
      </p:sp>
      <p:sp>
        <p:nvSpPr>
          <p:cNvPr id="3" name="İçerik Yer Tutucusu 2">
            <a:extLst>
              <a:ext uri="{FF2B5EF4-FFF2-40B4-BE49-F238E27FC236}">
                <a16:creationId xmlns:a16="http://schemas.microsoft.com/office/drawing/2014/main" id="{B4A4F5E7-AA6B-A4FB-C9AD-B4315C3D4516}"/>
              </a:ext>
            </a:extLst>
          </p:cNvPr>
          <p:cNvSpPr>
            <a:spLocks noGrp="1"/>
          </p:cNvSpPr>
          <p:nvPr>
            <p:ph idx="1"/>
          </p:nvPr>
        </p:nvSpPr>
        <p:spPr/>
        <p:txBody>
          <a:bodyPr>
            <a:normAutofit/>
          </a:bodyPr>
          <a:lstStyle/>
          <a:p>
            <a:pPr marL="0" indent="0">
              <a:buNone/>
            </a:pPr>
            <a:r>
              <a:rPr lang="tr-TR" sz="3200" dirty="0"/>
              <a:t>     Sosyal Sorumluluk Projesi kapsamında, DEÇEM, Güzel Sanatlar Fakültesi ve Buca Eğitim Fakültesi işbirliği ile çocuklara yönelik «Doğal Afetler Bilgilendirme Kitapçıkları» hazırladık</a:t>
            </a:r>
          </a:p>
        </p:txBody>
      </p:sp>
    </p:spTree>
    <p:extLst>
      <p:ext uri="{BB962C8B-B14F-4D97-AF65-F5344CB8AC3E}">
        <p14:creationId xmlns:p14="http://schemas.microsoft.com/office/powerpoint/2010/main" val="2718203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820AEE-58DF-D006-CBA3-3DAFD3ACEC1E}"/>
              </a:ext>
            </a:extLst>
          </p:cNvPr>
          <p:cNvSpPr>
            <a:spLocks noGrp="1"/>
          </p:cNvSpPr>
          <p:nvPr>
            <p:ph type="title"/>
          </p:nvPr>
        </p:nvSpPr>
        <p:spPr/>
        <p:txBody>
          <a:bodyPr/>
          <a:lstStyle/>
          <a:p>
            <a:r>
              <a:rPr lang="tr-TR" dirty="0"/>
              <a:t>KAYNAK KİTAP TOPLAMA KAMPANYALARI</a:t>
            </a:r>
          </a:p>
        </p:txBody>
      </p:sp>
      <p:sp>
        <p:nvSpPr>
          <p:cNvPr id="3" name="İçerik Yer Tutucusu 2">
            <a:extLst>
              <a:ext uri="{FF2B5EF4-FFF2-40B4-BE49-F238E27FC236}">
                <a16:creationId xmlns:a16="http://schemas.microsoft.com/office/drawing/2014/main" id="{8B75DF85-643E-5C54-A050-41BC3E6E1B80}"/>
              </a:ext>
            </a:extLst>
          </p:cNvPr>
          <p:cNvSpPr>
            <a:spLocks noGrp="1"/>
          </p:cNvSpPr>
          <p:nvPr>
            <p:ph idx="1"/>
          </p:nvPr>
        </p:nvSpPr>
        <p:spPr/>
        <p:txBody>
          <a:bodyPr>
            <a:noAutofit/>
          </a:bodyPr>
          <a:lstStyle/>
          <a:p>
            <a:pPr marL="0" indent="0" algn="just">
              <a:buNone/>
            </a:pPr>
            <a:r>
              <a:rPr lang="tr-TR" sz="2400" dirty="0"/>
              <a:t>Deprem nedeniyle sınav hazırlık kitaplarına ulaşmakta sorun yaşayan çocuklarımızın İhtiyaçlarını gidermek amacıyla DEÜ Çocuk Hakları Topluluğu aracılığıyla Öğrencilerin ihtiyaçlarına yönelik KPSS ve YKS hazırlık kitaplarını, AYT denemelerini, TYT ve KPSS denemelerini ihtiyaç sahiplerine ulaştırdık.</a:t>
            </a:r>
          </a:p>
        </p:txBody>
      </p:sp>
    </p:spTree>
    <p:extLst>
      <p:ext uri="{BB962C8B-B14F-4D97-AF65-F5344CB8AC3E}">
        <p14:creationId xmlns:p14="http://schemas.microsoft.com/office/powerpoint/2010/main" val="4164012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CED805-88A7-FBC8-711B-EB6884C38D6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75DC86C-A47C-602E-6F39-11338224CF87}"/>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26744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9D653F-5EAF-5419-17FD-8FD67244421F}"/>
              </a:ext>
            </a:extLst>
          </p:cNvPr>
          <p:cNvSpPr>
            <a:spLocks noGrp="1"/>
          </p:cNvSpPr>
          <p:nvPr>
            <p:ph type="title"/>
          </p:nvPr>
        </p:nvSpPr>
        <p:spPr/>
        <p:txBody>
          <a:bodyPr/>
          <a:lstStyle/>
          <a:p>
            <a:r>
              <a:rPr lang="tr-TR" b="0" i="0" u="none" strike="noStrike" dirty="0">
                <a:solidFill>
                  <a:srgbClr val="000000"/>
                </a:solidFill>
                <a:effectLst/>
                <a:latin typeface="Times New Roman" panose="02020603050405020304" pitchFamily="18" charset="0"/>
              </a:rPr>
              <a:t>Afetler, </a:t>
            </a:r>
            <a:endParaRPr lang="tr-TR" dirty="0"/>
          </a:p>
        </p:txBody>
      </p:sp>
      <p:sp>
        <p:nvSpPr>
          <p:cNvPr id="3" name="İçerik Yer Tutucusu 2">
            <a:extLst>
              <a:ext uri="{FF2B5EF4-FFF2-40B4-BE49-F238E27FC236}">
                <a16:creationId xmlns:a16="http://schemas.microsoft.com/office/drawing/2014/main" id="{4BAB6307-3238-3FD1-289D-33C4AEF96E5D}"/>
              </a:ext>
            </a:extLst>
          </p:cNvPr>
          <p:cNvSpPr>
            <a:spLocks noGrp="1"/>
          </p:cNvSpPr>
          <p:nvPr>
            <p:ph idx="1"/>
          </p:nvPr>
        </p:nvSpPr>
        <p:spPr/>
        <p:txBody>
          <a:bodyPr>
            <a:normAutofit/>
          </a:bodyPr>
          <a:lstStyle/>
          <a:p>
            <a:pPr marL="0" indent="0" algn="just" rtl="0">
              <a:spcBef>
                <a:spcPts val="0"/>
              </a:spcBef>
              <a:spcAft>
                <a:spcPts val="0"/>
              </a:spcAft>
              <a:buNone/>
            </a:pPr>
            <a:r>
              <a:rPr lang="tr-TR" b="0" i="0" u="none" strike="noStrike" dirty="0">
                <a:solidFill>
                  <a:srgbClr val="000000"/>
                </a:solidFill>
                <a:effectLst/>
                <a:latin typeface="Times New Roman" panose="02020603050405020304" pitchFamily="18" charset="0"/>
              </a:rPr>
              <a:t>etkiledikleri bölgelerde yaşamlarını sürdürmekte olan bireylerde fiziksel, ekonomik, duygusal, ruhsal ve sosyal kayıplara sebebiyet veren; bölgedeki bireylerin yaşamlarını sürdürmelerine yönelik etkinliklerini kesintiye uğratarak bireyleri ve bireylerin içerisinde yer aldıkları toplumları etkileyen olaylar olarak değerlendirilmektedir (Kadıoğlu,2008). </a:t>
            </a:r>
            <a:br>
              <a:rPr lang="tr-TR" sz="4000" b="0" dirty="0">
                <a:effectLst/>
              </a:rPr>
            </a:br>
            <a:endParaRPr lang="tr-TR" sz="4000" dirty="0"/>
          </a:p>
        </p:txBody>
      </p:sp>
    </p:spTree>
    <p:extLst>
      <p:ext uri="{BB962C8B-B14F-4D97-AF65-F5344CB8AC3E}">
        <p14:creationId xmlns:p14="http://schemas.microsoft.com/office/powerpoint/2010/main" val="2037630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F9A425-BB10-F82F-FAAC-185F49F29A3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519EE21-3A63-0CCF-9CD2-E6025F03ADDB}"/>
              </a:ext>
            </a:extLst>
          </p:cNvPr>
          <p:cNvSpPr>
            <a:spLocks noGrp="1"/>
          </p:cNvSpPr>
          <p:nvPr>
            <p:ph idx="1"/>
          </p:nvPr>
        </p:nvSpPr>
        <p:spPr/>
        <p:txBody>
          <a:bodyPr>
            <a:normAutofit/>
          </a:bodyPr>
          <a:lstStyle/>
          <a:p>
            <a:r>
              <a:rPr lang="tr-TR" sz="2800" b="0" i="0" u="none" strike="noStrike" dirty="0">
                <a:solidFill>
                  <a:srgbClr val="000000"/>
                </a:solidFill>
                <a:effectLst/>
                <a:latin typeface="Times New Roman" panose="02020603050405020304" pitchFamily="18" charset="0"/>
              </a:rPr>
              <a:t>Afet bölgesinde yaşamakta olan bireylerin gündelik yaşam akışlarının süreğenliğini kaybetmesi ve toplumda can kayıplarının olmasına sebebiyet vermesiyle nitelendirilen afetler, afetlerin etkilediği bölgeler ve bölge halkı başta olmak üzere tüm toplum için büyük etkilere sahiptir (Özkan ve Çetinkaya Kutun, 2021). </a:t>
            </a:r>
          </a:p>
          <a:p>
            <a:r>
              <a:rPr lang="tr-TR" sz="2800" b="0" i="0" u="none" strike="noStrike" dirty="0">
                <a:solidFill>
                  <a:srgbClr val="000000"/>
                </a:solidFill>
                <a:effectLst/>
                <a:latin typeface="Times New Roman" panose="02020603050405020304" pitchFamily="18" charset="0"/>
              </a:rPr>
              <a:t>Bu doğrultuda afet sonrası süreçte tüm bireylerin afete yönelik büyük etkiler altında kaldığı düşünüyor olsa dahi 5-17 yaş aralığındaki çocukların afetlerde risk grubu olarak yer aldığı düşünülmektedir. </a:t>
            </a:r>
            <a:endParaRPr lang="tr-TR" dirty="0"/>
          </a:p>
        </p:txBody>
      </p:sp>
    </p:spTree>
    <p:extLst>
      <p:ext uri="{BB962C8B-B14F-4D97-AF65-F5344CB8AC3E}">
        <p14:creationId xmlns:p14="http://schemas.microsoft.com/office/powerpoint/2010/main" val="2467019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A70E9D-9F2C-8F3C-9880-644459581F8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321218-64F2-3C87-0D6F-5944524677ED}"/>
              </a:ext>
            </a:extLst>
          </p:cNvPr>
          <p:cNvSpPr>
            <a:spLocks noGrp="1"/>
          </p:cNvSpPr>
          <p:nvPr>
            <p:ph idx="1"/>
          </p:nvPr>
        </p:nvSpPr>
        <p:spPr/>
        <p:txBody>
          <a:bodyPr>
            <a:normAutofit/>
          </a:bodyPr>
          <a:lstStyle/>
          <a:p>
            <a:pPr marL="0" indent="0" algn="just">
              <a:spcBef>
                <a:spcPts val="600"/>
              </a:spcBef>
              <a:spcAft>
                <a:spcPts val="595"/>
              </a:spcAft>
              <a:buNone/>
            </a:pPr>
            <a:r>
              <a:rPr lang="tr-TR" sz="2400" dirty="0">
                <a:effectLst/>
                <a:latin typeface="Arial" panose="020B0604020202020204" pitchFamily="34" charset="0"/>
                <a:ea typeface="Times New Roman" panose="02020603050405020304" pitchFamily="18" charset="0"/>
              </a:rPr>
              <a:t>11. Kalkınma planında eğitimle ilgili maddelerden biri olan  “Fırsat eşitliği temelinde, tüm kademelerde eğitime erişim sağlanacaktır. (s.126)” ifadesinde ve 2023 eğitim vizyonu belgesinde de yerini bulan “3. Şartları Elverişsiz Gruplarda Eğitimin Niteliği Artırılacaktır (s.82)” şeklinde belirtilen hedefler doğrultusunda ülkemizde 11 ilde etki göstermiş olan deprem felaketinin ardından bir çok ilde eğitim öğretime ara verilmesi, bu yaş grubundaki çocukların </a:t>
            </a:r>
            <a:r>
              <a:rPr lang="tr-TR" sz="2400" dirty="0" err="1">
                <a:effectLst/>
                <a:latin typeface="Arial" panose="020B0604020202020204" pitchFamily="34" charset="0"/>
                <a:ea typeface="Times New Roman" panose="02020603050405020304" pitchFamily="18" charset="0"/>
              </a:rPr>
              <a:t>çadırkentlerde</a:t>
            </a:r>
            <a:r>
              <a:rPr lang="tr-TR" sz="2400" dirty="0">
                <a:effectLst/>
                <a:latin typeface="Arial" panose="020B0604020202020204" pitchFamily="34" charset="0"/>
                <a:ea typeface="Times New Roman" panose="02020603050405020304" pitchFamily="18" charset="0"/>
              </a:rPr>
              <a:t> ya da </a:t>
            </a:r>
            <a:r>
              <a:rPr lang="tr-TR" sz="2400" dirty="0" err="1">
                <a:effectLst/>
                <a:latin typeface="Arial" panose="020B0604020202020204" pitchFamily="34" charset="0"/>
                <a:ea typeface="Times New Roman" panose="02020603050405020304" pitchFamily="18" charset="0"/>
              </a:rPr>
              <a:t>konteynerlerda</a:t>
            </a:r>
            <a:r>
              <a:rPr lang="tr-TR" sz="2400" dirty="0">
                <a:effectLst/>
                <a:latin typeface="Arial" panose="020B0604020202020204" pitchFamily="34" charset="0"/>
                <a:ea typeface="Times New Roman" panose="02020603050405020304" pitchFamily="18" charset="0"/>
              </a:rPr>
              <a:t> kalması </a:t>
            </a:r>
            <a:r>
              <a:rPr lang="tr-TR" sz="2400" dirty="0" err="1">
                <a:effectLst/>
                <a:latin typeface="Arial" panose="020B0604020202020204" pitchFamily="34" charset="0"/>
                <a:ea typeface="Times New Roman" panose="02020603050405020304" pitchFamily="18" charset="0"/>
              </a:rPr>
              <a:t>vb</a:t>
            </a:r>
            <a:r>
              <a:rPr lang="tr-TR" sz="2400" dirty="0">
                <a:effectLst/>
                <a:latin typeface="Arial" panose="020B0604020202020204" pitchFamily="34" charset="0"/>
                <a:ea typeface="Times New Roman" panose="02020603050405020304" pitchFamily="18" charset="0"/>
              </a:rPr>
              <a:t> nedenlerle eğitim öğretim hizmetine ulaşmalarında sıkıntılar yaşanmıştır. </a:t>
            </a:r>
            <a:endParaRPr lang="tr-TR" sz="3600" dirty="0"/>
          </a:p>
        </p:txBody>
      </p:sp>
    </p:spTree>
    <p:extLst>
      <p:ext uri="{BB962C8B-B14F-4D97-AF65-F5344CB8AC3E}">
        <p14:creationId xmlns:p14="http://schemas.microsoft.com/office/powerpoint/2010/main" val="128159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DC4276-7A07-4FC1-D2B7-25FC8D3AF88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ADEC0F6-46E1-7CE6-52D8-42445D4893EA}"/>
              </a:ext>
            </a:extLst>
          </p:cNvPr>
          <p:cNvSpPr>
            <a:spLocks noGrp="1"/>
          </p:cNvSpPr>
          <p:nvPr>
            <p:ph idx="1"/>
          </p:nvPr>
        </p:nvSpPr>
        <p:spPr/>
        <p:txBody>
          <a:bodyPr/>
          <a:lstStyle/>
          <a:p>
            <a:r>
              <a:rPr lang="tr-TR" sz="2800" dirty="0">
                <a:effectLst/>
                <a:latin typeface="Arial" panose="020B0604020202020204" pitchFamily="34" charset="0"/>
                <a:ea typeface="Times New Roman" panose="02020603050405020304" pitchFamily="18" charset="0"/>
              </a:rPr>
              <a:t>Bu proje ile 11. Kalkınma planında ve eğitim 2023 vizyonunda da ifade edilen, herkes için eğitime eşit erişim imkanı sağlayabilmek, koşulları elverişsiz bölgelerde eğitim öğretim hizmetine destek olabilmek için bu projenin tasarlanmıştır.</a:t>
            </a:r>
            <a:endParaRPr lang="tr-TR" sz="28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53703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728FE0-7BC2-0A8A-8581-5F1D3804754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2C53FA9-9900-701B-D9FB-121A15D28764}"/>
              </a:ext>
            </a:extLst>
          </p:cNvPr>
          <p:cNvSpPr>
            <a:spLocks noGrp="1"/>
          </p:cNvSpPr>
          <p:nvPr>
            <p:ph idx="1"/>
          </p:nvPr>
        </p:nvSpPr>
        <p:spPr/>
        <p:txBody>
          <a:bodyPr>
            <a:normAutofit/>
          </a:bodyPr>
          <a:lstStyle/>
          <a:p>
            <a:pPr algn="just">
              <a:spcBef>
                <a:spcPts val="600"/>
              </a:spcBef>
              <a:spcAft>
                <a:spcPts val="595"/>
              </a:spcAft>
            </a:pPr>
            <a:r>
              <a:rPr lang="tr-TR" sz="2800" dirty="0">
                <a:effectLst/>
                <a:latin typeface="Arial" panose="020B0604020202020204" pitchFamily="34" charset="0"/>
                <a:ea typeface="Times New Roman" panose="02020603050405020304" pitchFamily="18" charset="0"/>
              </a:rPr>
              <a:t>550.1.madde. “Öğrencilerin akademik ve sosyal gelişimleri için destek programları uygulanacaktır” şeklinde ifade edilmektedir. Alan yazında sıklıkla vurgulandığı gibi bu tür güçlük durumlarında çocukların akademik performanslarında düşüş olmasının yanı sıra sosyal olarak da etkilenmektedir. Bu durumda çocuklardaki bu olumsuz etkilerin azaltılmasında projede gerçekleştirilen etkinliklerin yarar sağlayacağı düşünülmektedir. </a:t>
            </a:r>
            <a:endParaRPr lang="tr-TR" sz="28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40373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D1F225-F64E-E4CA-957C-678A5A76101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622EF6A-AE63-6B5E-AA05-DBCFCBBDEFF0}"/>
              </a:ext>
            </a:extLst>
          </p:cNvPr>
          <p:cNvSpPr>
            <a:spLocks noGrp="1"/>
          </p:cNvSpPr>
          <p:nvPr>
            <p:ph idx="1"/>
          </p:nvPr>
        </p:nvSpPr>
        <p:spPr/>
        <p:txBody>
          <a:bodyPr/>
          <a:lstStyle/>
          <a:p>
            <a:r>
              <a:rPr lang="tr-TR" sz="2800" dirty="0">
                <a:effectLst/>
                <a:latin typeface="Arial" panose="020B0604020202020204" pitchFamily="34" charset="0"/>
                <a:ea typeface="Times New Roman" panose="02020603050405020304" pitchFamily="18" charset="0"/>
              </a:rPr>
              <a:t>Erken yaşlarda eğitim desteğinin ileriki yıllardaki bireyin gelişimine ve dolayısıyla da toplumsal faydasına yönelik olarak bu yaş grubunun eğitim öğretimden mahrum kalmaması, eğitim öğretim etkinliklerine kesintisizi destek sağlanabilmesiyle mümkün olabilecektir. </a:t>
            </a:r>
            <a:endParaRPr lang="tr-TR" sz="28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43838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9F6CB5-B089-226C-3F74-21A0543D5E03}"/>
              </a:ext>
            </a:extLst>
          </p:cNvPr>
          <p:cNvSpPr>
            <a:spLocks noGrp="1"/>
          </p:cNvSpPr>
          <p:nvPr>
            <p:ph type="title"/>
          </p:nvPr>
        </p:nvSpPr>
        <p:spPr/>
        <p:txBody>
          <a:bodyPr>
            <a:normAutofit/>
          </a:bodyPr>
          <a:lstStyle/>
          <a:p>
            <a:r>
              <a:rPr lang="tr-TR" dirty="0">
                <a:latin typeface="Arial" panose="020B0604020202020204" pitchFamily="34" charset="0"/>
                <a:ea typeface="Times New Roman" panose="02020603050405020304" pitchFamily="18" charset="0"/>
              </a:rPr>
              <a:t>Ulusal Çocuk ve Afetler Komisyonu (NCCD) 2009 Ara Raporunda,</a:t>
            </a:r>
            <a:endParaRPr lang="tr-TR" dirty="0"/>
          </a:p>
        </p:txBody>
      </p:sp>
      <p:sp>
        <p:nvSpPr>
          <p:cNvPr id="3" name="İçerik Yer Tutucusu 2">
            <a:extLst>
              <a:ext uri="{FF2B5EF4-FFF2-40B4-BE49-F238E27FC236}">
                <a16:creationId xmlns:a16="http://schemas.microsoft.com/office/drawing/2014/main" id="{D0B0D909-A166-06B5-E1CD-FC22502C4EEB}"/>
              </a:ext>
            </a:extLst>
          </p:cNvPr>
          <p:cNvSpPr>
            <a:spLocks noGrp="1"/>
          </p:cNvSpPr>
          <p:nvPr>
            <p:ph idx="1"/>
          </p:nvPr>
        </p:nvSpPr>
        <p:spPr>
          <a:xfrm>
            <a:off x="838200" y="2714625"/>
            <a:ext cx="10515600" cy="1704975"/>
          </a:xfrm>
        </p:spPr>
        <p:txBody>
          <a:bodyPr>
            <a:normAutofit fontScale="92500" lnSpcReduction="20000"/>
          </a:bodyPr>
          <a:lstStyle/>
          <a:p>
            <a:pPr algn="just">
              <a:spcBef>
                <a:spcPts val="1400"/>
              </a:spcBef>
              <a:spcAft>
                <a:spcPts val="595"/>
              </a:spcAft>
            </a:pPr>
            <a:r>
              <a:rPr lang="tr-TR" sz="2400" dirty="0">
                <a:effectLst/>
                <a:latin typeface="Arial" panose="020B0604020202020204" pitchFamily="34" charset="0"/>
                <a:ea typeface="Times New Roman" panose="02020603050405020304" pitchFamily="18" charset="0"/>
              </a:rPr>
              <a:t>•Çocukların kendine </a:t>
            </a:r>
            <a:r>
              <a:rPr lang="tr-TR" sz="2400" dirty="0" err="1">
                <a:effectLst/>
                <a:latin typeface="Arial" panose="020B0604020202020204" pitchFamily="34" charset="0"/>
                <a:ea typeface="Times New Roman" panose="02020603050405020304" pitchFamily="18" charset="0"/>
              </a:rPr>
              <a:t>özgu</a:t>
            </a:r>
            <a:r>
              <a:rPr lang="tr-TR" sz="2400" dirty="0">
                <a:effectLst/>
                <a:latin typeface="Arial" panose="020B0604020202020204" pitchFamily="34" charset="0"/>
                <a:ea typeface="Times New Roman" panose="02020603050405020304" pitchFamily="18" charset="0"/>
              </a:rPr>
              <a:t>̈ ihtiyaçları olduğunu</a:t>
            </a:r>
            <a:endParaRPr lang="tr-TR" sz="24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2400" dirty="0">
                <a:effectLst/>
                <a:latin typeface="Arial" panose="020B0604020202020204" pitchFamily="34" charset="0"/>
                <a:ea typeface="Times New Roman" panose="02020603050405020304" pitchFamily="18" charset="0"/>
              </a:rPr>
              <a:t>•Acil hazırlık durumunda çocuklar için ciddi eksiklikler bulunduğu</a:t>
            </a:r>
            <a:endParaRPr lang="tr-TR" sz="24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2400" dirty="0">
                <a:effectLst/>
                <a:latin typeface="Arial" panose="020B0604020202020204" pitchFamily="34" charset="0"/>
                <a:ea typeface="Times New Roman" panose="02020603050405020304" pitchFamily="18" charset="0"/>
              </a:rPr>
              <a:t>•Çocuklar ile diğer risk altındaki </a:t>
            </a:r>
            <a:r>
              <a:rPr lang="tr-TR" sz="2400" dirty="0" err="1">
                <a:effectLst/>
                <a:latin typeface="Arial" panose="020B0604020202020204" pitchFamily="34" charset="0"/>
                <a:ea typeface="Times New Roman" panose="02020603050405020304" pitchFamily="18" charset="0"/>
              </a:rPr>
              <a:t>nüfusun</a:t>
            </a:r>
            <a:r>
              <a:rPr lang="tr-TR" sz="2400" dirty="0">
                <a:effectLst/>
                <a:latin typeface="Arial" panose="020B0604020202020204" pitchFamily="34" charset="0"/>
                <a:ea typeface="Times New Roman" panose="02020603050405020304" pitchFamily="18" charset="0"/>
              </a:rPr>
              <a:t> planlaması arasındaki farklılığı vurgulamıştır.</a:t>
            </a:r>
            <a:endParaRPr lang="tr-TR" sz="2400" dirty="0">
              <a:effectLst/>
              <a:latin typeface="Times New Roman" panose="02020603050405020304" pitchFamily="18" charset="0"/>
              <a:ea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3086246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8BD370-99E2-78AD-9921-2E49CF43464E}"/>
              </a:ext>
            </a:extLst>
          </p:cNvPr>
          <p:cNvSpPr>
            <a:spLocks noGrp="1"/>
          </p:cNvSpPr>
          <p:nvPr>
            <p:ph type="title"/>
          </p:nvPr>
        </p:nvSpPr>
        <p:spPr>
          <a:xfrm>
            <a:off x="266700" y="365125"/>
            <a:ext cx="11722100" cy="1325563"/>
          </a:xfrm>
        </p:spPr>
        <p:txBody>
          <a:bodyPr>
            <a:normAutofit fontScale="90000"/>
          </a:bodyPr>
          <a:lstStyle/>
          <a:p>
            <a:r>
              <a:rPr lang="tr-TR" sz="3100" b="1" dirty="0">
                <a:solidFill>
                  <a:srgbClr val="000000"/>
                </a:solidFill>
                <a:latin typeface="Arial" panose="020B0604020202020204" pitchFamily="34" charset="0"/>
                <a:ea typeface="Times New Roman" panose="02020603050405020304" pitchFamily="18" charset="0"/>
              </a:rPr>
              <a:t>Bu projede 5-17 yaş çocuk grubunun tüm gelişim alanlarında desteklenerek afetlerin olası olumsuz etkilerinin azaltılması amaçlanmıştır. </a:t>
            </a:r>
            <a:endParaRPr lang="tr-TR" b="1" dirty="0"/>
          </a:p>
        </p:txBody>
      </p:sp>
      <p:sp>
        <p:nvSpPr>
          <p:cNvPr id="3" name="İçerik Yer Tutucusu 2">
            <a:extLst>
              <a:ext uri="{FF2B5EF4-FFF2-40B4-BE49-F238E27FC236}">
                <a16:creationId xmlns:a16="http://schemas.microsoft.com/office/drawing/2014/main" id="{5A186814-00B2-ABCB-65F1-541867A71678}"/>
              </a:ext>
            </a:extLst>
          </p:cNvPr>
          <p:cNvSpPr>
            <a:spLocks noGrp="1"/>
          </p:cNvSpPr>
          <p:nvPr>
            <p:ph idx="1"/>
          </p:nvPr>
        </p:nvSpPr>
        <p:spPr/>
        <p:txBody>
          <a:bodyPr>
            <a:normAutofit/>
          </a:bodyPr>
          <a:lstStyle/>
          <a:p>
            <a:pPr algn="just">
              <a:spcBef>
                <a:spcPts val="1400"/>
              </a:spcBef>
              <a:spcAft>
                <a:spcPts val="595"/>
              </a:spcAft>
            </a:pPr>
            <a:r>
              <a:rPr lang="tr-TR" sz="1800" dirty="0">
                <a:solidFill>
                  <a:srgbClr val="000000"/>
                </a:solidFill>
                <a:effectLst/>
                <a:latin typeface="Arial" panose="020B0604020202020204" pitchFamily="34" charset="0"/>
                <a:ea typeface="Times New Roman" panose="02020603050405020304" pitchFamily="18" charset="0"/>
              </a:rPr>
              <a:t>Bu bağlamda üniversitemizin bir çok biriminin işbirliği ile ; </a:t>
            </a:r>
            <a:endParaRPr lang="tr-TR" sz="18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1800" dirty="0">
                <a:solidFill>
                  <a:srgbClr val="000000"/>
                </a:solidFill>
                <a:effectLst/>
                <a:latin typeface="Arial" panose="020B0604020202020204" pitchFamily="34" charset="0"/>
                <a:ea typeface="Times New Roman" panose="02020603050405020304" pitchFamily="18" charset="0"/>
              </a:rPr>
              <a:t>Fen fakültesi ve eğitim fakültesinde alan uzmanlarının ve gönüllü öğrencilerimizin bilim etkinlikleri ile çocukların fen ve matematik alanlarında desteklenmesi, </a:t>
            </a:r>
            <a:endParaRPr lang="tr-TR" sz="18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1800" dirty="0">
                <a:solidFill>
                  <a:srgbClr val="000000"/>
                </a:solidFill>
                <a:effectLst/>
                <a:latin typeface="Arial" panose="020B0604020202020204" pitchFamily="34" charset="0"/>
                <a:ea typeface="Times New Roman" panose="02020603050405020304" pitchFamily="18" charset="0"/>
              </a:rPr>
              <a:t>Güzel sanatlar fakültesi ve eğitim fakültesinden uzmanlar ve gönüllü öğrencilerimizle sanat etkinlikleri yoluyla  (oyuncak atölyesi, masal atölyesi, resim atölyesi </a:t>
            </a:r>
            <a:r>
              <a:rPr lang="tr-TR" sz="1800" dirty="0" err="1">
                <a:solidFill>
                  <a:srgbClr val="000000"/>
                </a:solidFill>
                <a:effectLst/>
                <a:latin typeface="Arial" panose="020B0604020202020204" pitchFamily="34" charset="0"/>
                <a:ea typeface="Times New Roman" panose="02020603050405020304" pitchFamily="18" charset="0"/>
              </a:rPr>
              <a:t>vb</a:t>
            </a:r>
            <a:r>
              <a:rPr lang="tr-TR" sz="1800" dirty="0">
                <a:solidFill>
                  <a:srgbClr val="000000"/>
                </a:solidFill>
                <a:effectLst/>
                <a:latin typeface="Arial" panose="020B0604020202020204" pitchFamily="34" charset="0"/>
                <a:ea typeface="Times New Roman" panose="02020603050405020304" pitchFamily="18" charset="0"/>
              </a:rPr>
              <a:t>) çocuklardaki duygusal ve sosyal gelişimin desteklenmesi</a:t>
            </a:r>
            <a:endParaRPr lang="tr-TR" sz="18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1800" dirty="0">
                <a:solidFill>
                  <a:srgbClr val="000000"/>
                </a:solidFill>
                <a:effectLst/>
                <a:latin typeface="Arial" panose="020B0604020202020204" pitchFamily="34" charset="0"/>
                <a:ea typeface="Times New Roman" panose="02020603050405020304" pitchFamily="18" charset="0"/>
              </a:rPr>
              <a:t>Eğitim fakültesi ve diğer fakültelerimizden uzman ve gönüllülerle oyun atölyeleri yoluyla çocuklardaki fiziksel, sosyal ve duygusal gelişimin yanı sıra bilişsel gelişimlerinin de desteklenmesi </a:t>
            </a:r>
            <a:endParaRPr lang="tr-TR" sz="1800" dirty="0">
              <a:effectLst/>
              <a:latin typeface="Times New Roman" panose="02020603050405020304" pitchFamily="18" charset="0"/>
              <a:ea typeface="Times New Roman" panose="02020603050405020304" pitchFamily="18" charset="0"/>
            </a:endParaRPr>
          </a:p>
          <a:p>
            <a:pPr algn="just">
              <a:spcBef>
                <a:spcPts val="1400"/>
              </a:spcBef>
              <a:spcAft>
                <a:spcPts val="595"/>
              </a:spcAft>
            </a:pPr>
            <a:r>
              <a:rPr lang="tr-TR" sz="1800" dirty="0">
                <a:solidFill>
                  <a:srgbClr val="000000"/>
                </a:solidFill>
                <a:effectLst/>
                <a:latin typeface="Arial" panose="020B0604020202020204" pitchFamily="34" charset="0"/>
                <a:ea typeface="Times New Roman" panose="02020603050405020304" pitchFamily="18" charset="0"/>
              </a:rPr>
              <a:t>Ayrıca psikolojik danışma ve rehberlik bölümünden gönüllü hoca ve öğrencilerin süreç boyunca çocuklardaki sosyal duygusal uyumu ve gelişimi destekleyecekleri ortamlar yaratılmıştır. </a:t>
            </a:r>
            <a:endParaRPr lang="tr-TR" sz="1800" dirty="0">
              <a:effectLst/>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93376588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896</Words>
  <Application>Microsoft Macintosh PowerPoint</Application>
  <PresentationFormat>Geniş ekran</PresentationFormat>
  <Paragraphs>38</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Times New Roman</vt:lpstr>
      <vt:lpstr>Office Teması</vt:lpstr>
      <vt:lpstr>DOKUZ EYLÜL ÜNİVERSİTESİ ÇOCUK EĞİTİMİ UYGULAMA VE ARAŞTIRMA MERKEZİ (DEÇEM) </vt:lpstr>
      <vt:lpstr>Afetler, </vt:lpstr>
      <vt:lpstr>PowerPoint Sunusu</vt:lpstr>
      <vt:lpstr>PowerPoint Sunusu</vt:lpstr>
      <vt:lpstr>PowerPoint Sunusu</vt:lpstr>
      <vt:lpstr>PowerPoint Sunusu</vt:lpstr>
      <vt:lpstr>PowerPoint Sunusu</vt:lpstr>
      <vt:lpstr>Ulusal Çocuk ve Afetler Komisyonu (NCCD) 2009 Ara Raporunda,</vt:lpstr>
      <vt:lpstr>Bu projede 5-17 yaş çocuk grubunun tüm gelişim alanlarında desteklenerek afetlerin olası olumsuz etkilerinin azaltılması amaçlanmıştır. </vt:lpstr>
      <vt:lpstr>PowerPoint Sunusu</vt:lpstr>
      <vt:lpstr>Sanat Atölyeleri</vt:lpstr>
      <vt:lpstr>BİLİM ATÖLYELERİ</vt:lpstr>
      <vt:lpstr>OYUN ATÖLYELERİ</vt:lpstr>
      <vt:lpstr>PowerPoint Sunusu</vt:lpstr>
      <vt:lpstr>ANİMASYON/FİLM GÖSTERİMLERİ</vt:lpstr>
      <vt:lpstr>ÇOCUKLAR İÇİN DOĞAL AFET KİTAPÇIKLARI</vt:lpstr>
      <vt:lpstr>KAYNAK KİTAP TOPLAMA KAMPANYALARI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DEÇem </dc:title>
  <dc:creator>Güzin Özyılmaz Akamca</dc:creator>
  <cp:lastModifiedBy>Güzin Özyılmaz Akamca</cp:lastModifiedBy>
  <cp:revision>9</cp:revision>
  <dcterms:created xsi:type="dcterms:W3CDTF">2024-01-17T11:25:42Z</dcterms:created>
  <dcterms:modified xsi:type="dcterms:W3CDTF">2024-01-17T13:18:58Z</dcterms:modified>
</cp:coreProperties>
</file>